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62" d="100"/>
          <a:sy n="162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13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=54.54&#8722;0.02034&#215;X1+0.09954&#215;X2+0.1214&#215;X3+0.0001341&#215;X4&#8722;0.01412&#215;X5&#8722;0.00002046&#215;X6+0.0434&#215;X7&#8722;0.07437&#215;X8+0.02875&#215;X9+0.08911&#215;X10+0.03967&#215;X11&#8722;0.4715&#215;X12+0.00003663&#215;X13+0.00000000004337&#215;X14&#8722;0.08324&#215;X15+0.0006069&#215;X16+5.993&#215;X17+0.6696&#215;X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0.815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7e81e677-3f44-4aa9-a8fc-77111998c37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26670" y="4258605"/>
            <a:ext cx="4124930" cy="60406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9de6dbbb-504f-4e38-bdec-5f111a9bc40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015432">
            <a:off x="-3649575" y="-553590"/>
            <a:ext cx="3802249" cy="5568063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1aec8e6e-c5ea-4d25-a880-c7847d0b05cc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9462107">
            <a:off x="6959504" y="-3005023"/>
            <a:ext cx="3921896" cy="574327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1930400" y="2471565"/>
            <a:ext cx="5283200" cy="142285"/>
          </a:xfrm>
          <a:prstGeom prst="roundRect">
            <a:avLst>
              <a:gd name="adj" fmla="val -642654"/>
            </a:avLst>
          </a:prstGeom>
          <a:solidFill>
            <a:srgbClr val="EFDDC1"/>
          </a:solidFill>
          <a:ln/>
        </p:spPr>
      </p:sp>
      <p:sp>
        <p:nvSpPr>
          <p:cNvPr id="7" name="Shape 1"/>
          <p:cNvSpPr/>
          <p:nvPr/>
        </p:nvSpPr>
        <p:spPr>
          <a:xfrm>
            <a:off x="3236686" y="3290888"/>
            <a:ext cx="2670629" cy="142285"/>
          </a:xfrm>
          <a:prstGeom prst="roundRect">
            <a:avLst>
              <a:gd name="adj" fmla="val -642654"/>
            </a:avLst>
          </a:prstGeom>
          <a:solidFill>
            <a:srgbClr val="EFDDC1"/>
          </a:solidFill>
          <a:ln/>
        </p:spPr>
      </p:sp>
      <p:sp>
        <p:nvSpPr>
          <p:cNvPr id="8" name="Text 2"/>
          <p:cNvSpPr/>
          <p:nvPr/>
        </p:nvSpPr>
        <p:spPr>
          <a:xfrm>
            <a:off x="1643156" y="1896091"/>
            <a:ext cx="5857689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450"/>
              </a:lnSpc>
            </a:pPr>
            <a:r>
              <a:rPr lang="en-US" sz="65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 Life Expectancy Analysis</a:t>
            </a:r>
            <a:endParaRPr lang="en-US" sz="6450" dirty="0"/>
          </a:p>
        </p:txBody>
      </p:sp>
      <p:sp>
        <p:nvSpPr>
          <p:cNvPr id="9" name="Text 3"/>
          <p:cNvSpPr/>
          <p:nvPr/>
        </p:nvSpPr>
        <p:spPr>
          <a:xfrm>
            <a:off x="5650688" y="3910406"/>
            <a:ext cx="3171639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</a:pPr>
            <a:r>
              <a:rPr lang="en-US" sz="2400" b="0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Monish Kamal Bathini</a:t>
            </a:r>
            <a:endParaRPr lang="en-US" sz="127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832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905805" y="2712152"/>
            <a:ext cx="3332389" cy="142285"/>
          </a:xfrm>
          <a:prstGeom prst="roundRect">
            <a:avLst>
              <a:gd name="adj" fmla="val -642654"/>
            </a:avLst>
          </a:prstGeom>
          <a:solidFill>
            <a:srgbClr val="FFFFFF">
              <a:alpha val="14000"/>
            </a:srgbClr>
          </a:solidFill>
          <a:ln/>
        </p:spPr>
      </p:sp>
      <p:pic>
        <p:nvPicPr>
          <p:cNvPr id="4" name="Image 0" descr="https://pitch-assets-ccb95893-de3f-4266-973c-20049231b248.s3.eu-west-1.amazonaws.com/c3eb7a40-2160-4581-bb24-ed3fdd924d4d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9394628">
            <a:off x="7976467" y="-2075160"/>
            <a:ext cx="3235889" cy="4738677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7e81e677-3f44-4aa9-a8fc-77111998c37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118631">
            <a:off x="-2015553" y="3839628"/>
            <a:ext cx="3833670" cy="56682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643118" y="2184976"/>
            <a:ext cx="5857763" cy="76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042"/>
              </a:lnSpc>
            </a:pPr>
            <a:r>
              <a:rPr lang="en-US" sz="5700" b="0" dirty="0">
                <a:solidFill>
                  <a:srgbClr val="FFFFFF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Thank You!</a:t>
            </a:r>
            <a:endParaRPr lang="en-US" sz="5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387600" y="1068460"/>
            <a:ext cx="4368800" cy="142285"/>
          </a:xfrm>
          <a:prstGeom prst="roundRect">
            <a:avLst>
              <a:gd name="adj" fmla="val -642654"/>
            </a:avLst>
          </a:prstGeom>
          <a:solidFill>
            <a:srgbClr val="EFDDC1"/>
          </a:solidFill>
          <a:ln/>
        </p:spPr>
      </p:sp>
      <p:sp>
        <p:nvSpPr>
          <p:cNvPr id="4" name="Text 1"/>
          <p:cNvSpPr/>
          <p:nvPr/>
        </p:nvSpPr>
        <p:spPr>
          <a:xfrm>
            <a:off x="666898" y="440045"/>
            <a:ext cx="7810165" cy="76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042"/>
              </a:lnSpc>
            </a:pPr>
            <a:r>
              <a:rPr lang="en-US" sz="57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Introduction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1576488" y="1207366"/>
            <a:ext cx="6540177" cy="958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785"/>
              </a:lnSpc>
            </a:pPr>
            <a:r>
              <a:rPr lang="en-US" sz="1300" b="0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Life expectancy is a statistical measure indicating the average time a person is expected to live. It's typically calculated at birth and is influenced by various factors such as healthcare, genetics, and socio-economic conditions. It's an essential indicator of 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healthcare, education</a:t>
            </a:r>
            <a:r>
              <a:rPr lang="en-US" sz="1300" b="0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population's health</a:t>
            </a:r>
            <a:endParaRPr lang="en-US" sz="1275" dirty="0"/>
          </a:p>
        </p:txBody>
      </p:sp>
      <p:pic>
        <p:nvPicPr>
          <p:cNvPr id="6" name="Image 0" descr="https://pitch-assets-ccb95893-de3f-4266-973c-20049231b248.s3.eu-west-1.amazonaws.com/fcbc8a7f-e7ff-4f31-9f29-cd4e46d1ff42?pitch-bytes=249143&amp;pitch-content-type=image%2Fpng"/>
          <p:cNvPicPr>
            <a:picLocks noChangeAspect="1"/>
          </p:cNvPicPr>
          <p:nvPr/>
        </p:nvPicPr>
        <p:blipFill>
          <a:blip r:embed="rId3"/>
          <a:srcRect r="35796" b="49577"/>
          <a:stretch/>
        </p:blipFill>
        <p:spPr>
          <a:xfrm>
            <a:off x="1072529" y="2231670"/>
            <a:ext cx="7548097" cy="13530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2529" y="3581274"/>
            <a:ext cx="1460190" cy="4400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32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Variables</a:t>
            </a:r>
            <a:endParaRPr lang="en-US" sz="3150" dirty="0"/>
          </a:p>
        </p:txBody>
      </p:sp>
      <p:sp>
        <p:nvSpPr>
          <p:cNvPr id="8" name="Text 4"/>
          <p:cNvSpPr/>
          <p:nvPr/>
        </p:nvSpPr>
        <p:spPr>
          <a:xfrm>
            <a:off x="1266658" y="4017855"/>
            <a:ext cx="7164660" cy="906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Resposnse Variable</a:t>
            </a:r>
            <a:r>
              <a:rPr lang="en-US" sz="1300" b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~ Y is Life Expectancy.</a:t>
            </a:r>
            <a:endParaRPr lang="en-US" sz="1275" dirty="0"/>
          </a:p>
          <a:p>
            <a:pPr algn="l">
              <a:lnSpc>
                <a:spcPts val="1785"/>
              </a:lnSpc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Predictor Variables</a:t>
            </a:r>
            <a:r>
              <a:rPr lang="en-US" sz="1300" b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~ Xi are </a:t>
            </a:r>
            <a:r>
              <a:rPr lang="en-US" sz="1100" b="1" kern="0" spc="-24" dirty="0">
                <a:latin typeface="Karla" pitchFamily="34" charset="0"/>
                <a:ea typeface="Karla" pitchFamily="34" charset="-122"/>
                <a:cs typeface="Karla" pitchFamily="34" charset="-120"/>
              </a:rPr>
              <a:t>Country, Year, Status, Life Expectancy, Adult Mortality, Infant Deaths, Alcohol, Percentage Expenditure, Hepatitis B, Measles, BMI, Under-five deaths, Polio, Total expenditure, Diphtheria, HIV/AIDS, GDP, Population, thinness  1-19 years, thinness 5-9 years, Income composition of resources, Schooling.</a:t>
            </a:r>
            <a:endParaRPr lang="en-US" sz="12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3742" y="472196"/>
            <a:ext cx="16778027" cy="1760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65"/>
              </a:lnSpc>
            </a:pPr>
            <a:r>
              <a:rPr lang="en-US" sz="32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FUll Model:</a:t>
            </a:r>
            <a:endParaRPr lang="en-US" sz="3150" dirty="0"/>
          </a:p>
          <a:p>
            <a:pPr algn="l">
              <a:lnSpc>
                <a:spcPts val="3465"/>
              </a:lnSpc>
            </a:pP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 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 54.54−0.02034×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+0.09954×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X2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+0.1214×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X3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+0.0001341×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X4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−0.01412×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X5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−0.00002046×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X6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+0.0434×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X7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−0.07437×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X8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</a:t>
            </a:r>
            <a:endParaRPr lang="en-US" sz="3150" u="sng" dirty="0"/>
          </a:p>
          <a:p>
            <a:pPr algn="l">
              <a:lnSpc>
                <a:spcPts val="3465"/>
              </a:lnSpc>
            </a:pP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0.02875×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X9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+0.08911×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X10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+0.03967×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X11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−0.4715×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X12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+0.00003663×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X13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+0.00000000004337×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X14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−0.08324×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X15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</a:t>
            </a:r>
            <a:endParaRPr lang="en-US" sz="3150" u="sng" dirty="0"/>
          </a:p>
          <a:p>
            <a:pPr algn="l">
              <a:lnSpc>
                <a:spcPts val="3465"/>
              </a:lnSpc>
            </a:pP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0.0006069×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X16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+5.993×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X17</a:t>
            </a:r>
            <a:r>
              <a:rPr lang="en-US" sz="1400" b="1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+0.6696×</a:t>
            </a:r>
            <a:r>
              <a:rPr lang="en-US" sz="1400" b="1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X18</a:t>
            </a:r>
            <a:r>
              <a:rPr lang="en-US" sz="3200" b="0" u="sng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​</a:t>
            </a:r>
            <a:endParaRPr lang="en-US" sz="3150" u="sng" dirty="0"/>
          </a:p>
        </p:txBody>
      </p:sp>
      <p:pic>
        <p:nvPicPr>
          <p:cNvPr id="4" name="Image 0" descr="https://pitch-assets-ccb95893-de3f-4266-973c-20049231b248.s3.eu-west-1.amazonaws.com/d46d8f9d-b660-49d3-98d5-daeab5b5d34f?pitch-bytes=786163&amp;pitch-content-type=image%2Fpng"/>
          <p:cNvPicPr>
            <a:picLocks noChangeAspect="1"/>
          </p:cNvPicPr>
          <p:nvPr/>
        </p:nvPicPr>
        <p:blipFill>
          <a:blip r:embed="rId4"/>
          <a:srcRect l="1387" r="1387"/>
          <a:stretch/>
        </p:blipFill>
        <p:spPr>
          <a:xfrm>
            <a:off x="5407053" y="1795432"/>
            <a:ext cx="2873882" cy="28758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250" y="2565975"/>
            <a:ext cx="8191351" cy="1280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</a:pPr>
            <a:r>
              <a:rPr lang="en-US" sz="2400" b="1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R2adj value is </a:t>
            </a:r>
            <a:r>
              <a:rPr lang="en-US" sz="2400" b="1" kern="0" spc="-24" dirty="0">
                <a:solidFill>
                  <a:srgbClr val="255E38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0.8164</a:t>
            </a:r>
            <a:r>
              <a:rPr lang="en-US" sz="2400" b="1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                                                    </a:t>
            </a:r>
            <a:endParaRPr lang="en-US" sz="2400" dirty="0"/>
          </a:p>
          <a:p>
            <a:pPr algn="l">
              <a:lnSpc>
                <a:spcPts val="3360"/>
              </a:lnSpc>
            </a:pPr>
            <a:r>
              <a:rPr lang="en-US" sz="2400" b="1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p-value(f) of the model </a:t>
            </a:r>
            <a:r>
              <a:rPr lang="en-US" sz="2400" b="1" kern="0" spc="-24" dirty="0">
                <a:solidFill>
                  <a:srgbClr val="255E38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&lt; 2.2e-16</a:t>
            </a:r>
            <a:r>
              <a:rPr lang="en-US" sz="2400" b="1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</a:t>
            </a:r>
            <a:endParaRPr lang="en-US" sz="2400" dirty="0"/>
          </a:p>
          <a:p>
            <a:pPr algn="l">
              <a:lnSpc>
                <a:spcPts val="3360"/>
              </a:lnSpc>
            </a:pPr>
            <a:r>
              <a:rPr lang="en-US" sz="2400" b="1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X3, X14, X15 are insignificant.  </a:t>
            </a:r>
            <a:r>
              <a:rPr lang="en-US" sz="24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                                         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120459"/>
            <a:ext cx="5571864" cy="8191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65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Multicollinearity</a:t>
            </a:r>
            <a:endParaRPr lang="en-US" sz="6450" dirty="0"/>
          </a:p>
        </p:txBody>
      </p:sp>
      <p:pic>
        <p:nvPicPr>
          <p:cNvPr id="4" name="Image 0" descr="https://pitch-assets-ccb95893-de3f-4266-973c-20049231b248.s3.eu-west-1.amazonaws.com/5fa8a5b0-b35f-4a3a-af88-b7d221359ced?pitch-bytes=52833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4271" y="1140141"/>
            <a:ext cx="3457654" cy="3411664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bb838945-22f5-4b09-b2f4-bf6e99510a09?pitch-bytes=755372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25093" y="1024833"/>
            <a:ext cx="1844329" cy="1794424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83af9eb9-38d9-4dc3-9c2f-8684788f2043?pitch-bytes=674869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34557" y="1024833"/>
            <a:ext cx="1875040" cy="182430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687122" y="3121479"/>
            <a:ext cx="2180981" cy="1586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</a:pPr>
            <a:r>
              <a:rPr lang="en-US" sz="1300" b="1" kern="0" spc="-24" dirty="0">
                <a:solidFill>
                  <a:srgbClr val="183264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Summary:</a:t>
            </a:r>
            <a:endParaRPr lang="en-US" sz="1275" dirty="0"/>
          </a:p>
          <a:p>
            <a:pPr marL="285750" indent="-285750" algn="l">
              <a:lnSpc>
                <a:spcPts val="1785"/>
              </a:lnSpc>
              <a:buFont typeface="Arial" panose="020B0604020202020204" pitchFamily="34" charset="0"/>
              <a:buChar char="•"/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X2, X8 are highly correlated.</a:t>
            </a:r>
            <a:endParaRPr lang="en-US" sz="1275" dirty="0"/>
          </a:p>
          <a:p>
            <a:pPr marL="285750" indent="-285750" algn="l">
              <a:lnSpc>
                <a:spcPts val="1785"/>
              </a:lnSpc>
              <a:buFont typeface="Arial" panose="020B0604020202020204" pitchFamily="34" charset="0"/>
              <a:buChar char="•"/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X15, X16 are highly correlated.</a:t>
            </a:r>
            <a:endParaRPr lang="en-US" sz="1275" dirty="0"/>
          </a:p>
          <a:p>
            <a:pPr marL="285750" indent="-285750" algn="l">
              <a:lnSpc>
                <a:spcPts val="1785"/>
              </a:lnSpc>
              <a:buFont typeface="Arial" panose="020B0604020202020204" pitchFamily="34" charset="0"/>
              <a:buChar char="•"/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X17, X18 are highly correlated.</a:t>
            </a:r>
            <a:endParaRPr lang="en-US" sz="1275" dirty="0"/>
          </a:p>
          <a:p>
            <a:pPr algn="l">
              <a:lnSpc>
                <a:spcPts val="1785"/>
              </a:lnSpc>
            </a:pPr>
            <a:endParaRPr lang="en-US" sz="1275" dirty="0"/>
          </a:p>
        </p:txBody>
      </p:sp>
      <p:pic>
        <p:nvPicPr>
          <p:cNvPr id="8" name="Image 3" descr="https://pitch-assets-ccb95893-de3f-4266-973c-20049231b248.s3.eu-west-1.amazonaws.com/9332e1a3-8663-4132-9618-dec234b08da3?pitch-bytes=1137100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80964" y="2927541"/>
            <a:ext cx="1788876" cy="17404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3324" y="3878"/>
            <a:ext cx="12610654" cy="2457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6450"/>
              </a:lnSpc>
            </a:pPr>
            <a:r>
              <a:rPr lang="en-US" sz="45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Reduced Model:</a:t>
            </a:r>
            <a:endParaRPr lang="en-US" sz="6450" dirty="0"/>
          </a:p>
          <a:p>
            <a:pPr algn="l">
              <a:lnSpc>
                <a:spcPts val="6450"/>
              </a:lnSpc>
            </a:pP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</a:t>
            </a:r>
            <a:r>
              <a:rPr lang="en-US" sz="18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 =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54.20−0.02153×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+0.09744×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X2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+0.1599×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X3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−0.01549×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X5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−0.00002401×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X6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−0.07422×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X8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</a:t>
            </a:r>
            <a:endParaRPr lang="en-US" sz="6450" dirty="0"/>
          </a:p>
          <a:p>
            <a:pPr algn="l">
              <a:lnSpc>
                <a:spcPts val="6450"/>
              </a:lnSpc>
            </a:pP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0.02971×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X9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+0.149×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X10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+0.04051×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X11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−0.4901×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X12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+0.00005629×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X13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+6.750×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X17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+0.7371×</a:t>
            </a:r>
            <a:r>
              <a:rPr lang="en-US" sz="1800" b="0" u="sng" dirty="0">
                <a:solidFill>
                  <a:srgbClr val="2B2B2B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X18</a:t>
            </a:r>
            <a:r>
              <a:rPr lang="en-US" sz="1800" b="0" u="sng" dirty="0">
                <a:solidFill>
                  <a:srgbClr val="FF9F81"/>
                </a:solidFill>
                <a:latin typeface="Rakkas" pitchFamily="34" charset="0"/>
                <a:ea typeface="Rakkas" pitchFamily="34" charset="-122"/>
                <a:cs typeface="Rakka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5073816" y="2574266"/>
            <a:ext cx="7850162" cy="172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00"/>
              </a:lnSpc>
            </a:pPr>
            <a:r>
              <a:rPr lang="en-US" sz="3000" b="1" kern="0" spc="-24" dirty="0">
                <a:solidFill>
                  <a:srgbClr val="183264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Summary:</a:t>
            </a:r>
            <a:endParaRPr lang="en-US" sz="1275" dirty="0"/>
          </a:p>
          <a:p>
            <a:pPr algn="l">
              <a:lnSpc>
                <a:spcPts val="2520"/>
              </a:lnSpc>
            </a:pPr>
            <a:r>
              <a:rPr lang="en-US" sz="1800" b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R2adj value is</a:t>
            </a:r>
            <a:r>
              <a:rPr lang="en-US" sz="18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</a:t>
            </a:r>
            <a:r>
              <a:rPr lang="en-US" sz="2400" b="1" kern="0" spc="-24" dirty="0">
                <a:solidFill>
                  <a:srgbClr val="255E38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0.</a:t>
            </a:r>
            <a:r>
              <a:rPr lang="en-US" sz="2400" b="1" u="sng" kern="0" spc="-24" dirty="0">
                <a:solidFill>
                  <a:srgbClr val="255E38"/>
                </a:solidFill>
                <a:latin typeface="Karla" pitchFamily="34" charset="0"/>
                <a:ea typeface="Karla" pitchFamily="34" charset="-122"/>
                <a:cs typeface="Karl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0.8158</a:t>
            </a:r>
            <a:r>
              <a:rPr lang="en-US" sz="18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                                        </a:t>
            </a:r>
            <a:endParaRPr lang="en-US" sz="1275" dirty="0"/>
          </a:p>
          <a:p>
            <a:pPr algn="l">
              <a:lnSpc>
                <a:spcPts val="2520"/>
              </a:lnSpc>
            </a:pPr>
            <a:r>
              <a:rPr lang="en-US" sz="1800" b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p-value(f) of the model</a:t>
            </a:r>
            <a:r>
              <a:rPr lang="en-US" sz="18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</a:t>
            </a:r>
            <a:r>
              <a:rPr lang="en-US" sz="2400" b="1" kern="0" spc="-24" dirty="0">
                <a:solidFill>
                  <a:srgbClr val="255E38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&lt;</a:t>
            </a:r>
            <a:r>
              <a:rPr lang="en-US" sz="24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</a:t>
            </a:r>
            <a:r>
              <a:rPr lang="en-US" sz="2400" b="1" kern="0" spc="-24" dirty="0">
                <a:solidFill>
                  <a:srgbClr val="255E38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2.2e-16</a:t>
            </a:r>
            <a:r>
              <a:rPr lang="en-US" sz="30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</a:t>
            </a:r>
            <a:endParaRPr lang="en-US" sz="1275" dirty="0"/>
          </a:p>
          <a:p>
            <a:pPr algn="l">
              <a:lnSpc>
                <a:spcPts val="1785"/>
              </a:lnSpc>
            </a:pPr>
            <a:endParaRPr lang="en-US" sz="1275" dirty="0"/>
          </a:p>
        </p:txBody>
      </p:sp>
      <p:pic>
        <p:nvPicPr>
          <p:cNvPr id="5" name="Image 0" descr="https://pitch-assets-ccb95893-de3f-4266-973c-20049231b248.s3.eu-west-1.amazonaws.com/5fe0a47d-6625-4cba-a1e0-e3ab7178cc23?pitch-bytes=248573&amp;pitch-content-type=image%2Fpng"/>
          <p:cNvPicPr>
            <a:picLocks noChangeAspect="1"/>
          </p:cNvPicPr>
          <p:nvPr/>
        </p:nvPicPr>
        <p:blipFill>
          <a:blip r:embed="rId4"/>
          <a:srcRect t="13015" b="25461"/>
          <a:stretch/>
        </p:blipFill>
        <p:spPr>
          <a:xfrm>
            <a:off x="480197" y="2461328"/>
            <a:ext cx="4396592" cy="22066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6151847" cy="8191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65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Heteroscedasticity</a:t>
            </a:r>
            <a:endParaRPr lang="en-US" sz="6450" dirty="0"/>
          </a:p>
        </p:txBody>
      </p:sp>
      <p:pic>
        <p:nvPicPr>
          <p:cNvPr id="4" name="Image 0" descr="https://pitch-assets-ccb95893-de3f-4266-973c-20049231b248.s3.eu-west-1.amazonaws.com/93623371-c8bc-4704-b556-60a9a791bbcd?pitch-bytes=987563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4609" y="1404400"/>
            <a:ext cx="3211088" cy="3124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45536" y="2097415"/>
            <a:ext cx="4542755" cy="1280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</a:pPr>
            <a:r>
              <a:rPr lang="en-US" sz="2400" b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Not Completely but seems to have </a:t>
            </a:r>
            <a:r>
              <a:rPr lang="en-US" sz="2400" b="1" kern="0" spc="-24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a pattern (Double Bow).</a:t>
            </a:r>
            <a:endParaRPr lang="en-US" sz="1275" dirty="0"/>
          </a:p>
          <a:p>
            <a:pPr algn="l">
              <a:lnSpc>
                <a:spcPts val="3360"/>
              </a:lnSpc>
            </a:pPr>
            <a:r>
              <a:rPr lang="en-US" sz="2400" b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So assumed heteroscedasticity.</a:t>
            </a:r>
            <a:endParaRPr lang="en-US" sz="12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8191500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450"/>
              </a:lnSpc>
            </a:pPr>
            <a:r>
              <a:rPr lang="en-US" sz="65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BOXCOX:</a:t>
            </a:r>
            <a:endParaRPr lang="en-US" sz="6450" dirty="0"/>
          </a:p>
        </p:txBody>
      </p:sp>
      <p:pic>
        <p:nvPicPr>
          <p:cNvPr id="4" name="Image 0" descr="https://pitch-assets-ccb95893-de3f-4266-973c-20049231b248.s3.eu-west-1.amazonaws.com/b1677999-ea75-4cea-8b79-21019ed5de84?pitch-bytes=69337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069" y="1333267"/>
            <a:ext cx="3423895" cy="33312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15120" y="2400620"/>
            <a:ext cx="2093007" cy="12001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6800" b="0" kern="0" spc="-24" dirty="0">
                <a:solidFill>
                  <a:srgbClr val="255E38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λ = 1.6</a:t>
            </a:r>
            <a:endParaRPr lang="en-US" sz="6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5299100" cy="8191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65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Transformation: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476250" y="1497410"/>
            <a:ext cx="8191500" cy="2613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b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For heteroscadsticity and boxcox, we applied </a:t>
            </a:r>
            <a:r>
              <a:rPr lang="en-US" b="1" kern="0" spc="-24" dirty="0">
                <a:solidFill>
                  <a:srgbClr val="2B2B2B"/>
                </a:solidFill>
                <a:latin typeface="Karla" pitchFamily="34" charset="0"/>
              </a:rPr>
              <a:t>Y’ =y^1.6</a:t>
            </a:r>
          </a:p>
          <a:p>
            <a:pPr algn="l">
              <a:lnSpc>
                <a:spcPts val="2520"/>
              </a:lnSpc>
            </a:pPr>
            <a:r>
              <a:rPr lang="en-US" sz="1800" b="1" i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    R2adj value of the model is</a:t>
            </a:r>
            <a:r>
              <a:rPr lang="en-US" sz="1800" b="1" i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</a:t>
            </a:r>
            <a:r>
              <a:rPr lang="en-US" sz="2400" b="1" i="1" kern="0" spc="-24" dirty="0">
                <a:solidFill>
                  <a:srgbClr val="255E38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0.8113</a:t>
            </a:r>
            <a:endParaRPr lang="en-US" sz="1350" dirty="0"/>
          </a:p>
          <a:p>
            <a:pPr algn="l">
              <a:lnSpc>
                <a:spcPts val="1890"/>
              </a:lnSpc>
            </a:pPr>
            <a:endParaRPr lang="en-US" sz="1350" dirty="0"/>
          </a:p>
          <a:p>
            <a:pPr marL="285750" indent="-28575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b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For heteroscadsticity and boxcox, we applied Y’ = y^1.7</a:t>
            </a:r>
            <a:endParaRPr lang="en-US" sz="1350" dirty="0"/>
          </a:p>
          <a:p>
            <a:pPr algn="l">
              <a:lnSpc>
                <a:spcPts val="2520"/>
              </a:lnSpc>
            </a:pPr>
            <a:r>
              <a:rPr lang="en-US" sz="1800" b="1" i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    R2adj value of the model</a:t>
            </a:r>
            <a:r>
              <a:rPr lang="en-US" sz="14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is</a:t>
            </a:r>
            <a:r>
              <a:rPr lang="en-US" sz="1800" b="1" i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 </a:t>
            </a:r>
            <a:r>
              <a:rPr lang="en-US" sz="2400" b="1" i="1" kern="0" spc="-24" dirty="0">
                <a:solidFill>
                  <a:srgbClr val="255E38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0.8103</a:t>
            </a:r>
            <a:endParaRPr lang="en-US" sz="1350" dirty="0"/>
          </a:p>
          <a:p>
            <a:pPr algn="l">
              <a:lnSpc>
                <a:spcPts val="1890"/>
              </a:lnSpc>
            </a:pPr>
            <a:endParaRPr lang="en-US" sz="1350" dirty="0"/>
          </a:p>
          <a:p>
            <a:pPr marL="285750" indent="-285750" algn="l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n-US" sz="1800" b="1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Since the R2adj decreased, it indicates that these transformations are not the solution for improving the model. 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de6dbbb-504f-4e38-bdec-5f111a9bc40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015432">
            <a:off x="-4259175" y="-553590"/>
            <a:ext cx="3802249" cy="5568063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7e81e677-3f44-4aa9-a8fc-77111998c37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9608" y="4178777"/>
            <a:ext cx="4124930" cy="6040600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1aec8e6e-c5ea-4d25-a880-c7847d0b05cc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9462107">
            <a:off x="2611052" y="-3776288"/>
            <a:ext cx="3921896" cy="574327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572000" y="0"/>
            <a:ext cx="4572000" cy="5143500"/>
          </a:xfrm>
          <a:prstGeom prst="roundRect">
            <a:avLst>
              <a:gd name="adj" fmla="val -20000"/>
            </a:avLst>
          </a:prstGeom>
          <a:solidFill>
            <a:srgbClr val="FFFFFF"/>
          </a:solidFill>
          <a:ln/>
        </p:spPr>
        <p:txBody>
          <a:bodyPr wrap="square" lIns="254000" tIns="607219" rIns="254000" bIns="607219" rtlCol="0" anchor="ctr"/>
          <a:lstStyle/>
          <a:p>
            <a:pPr algn="ctr">
              <a:lnSpc>
                <a:spcPts val="1785"/>
              </a:lnSpc>
            </a:pPr>
            <a:endParaRPr lang="en-US" sz="1275" dirty="0"/>
          </a:p>
        </p:txBody>
      </p:sp>
      <p:sp>
        <p:nvSpPr>
          <p:cNvPr id="7" name="Shape 1"/>
          <p:cNvSpPr/>
          <p:nvPr/>
        </p:nvSpPr>
        <p:spPr>
          <a:xfrm>
            <a:off x="1016000" y="2833225"/>
            <a:ext cx="2344057" cy="142285"/>
          </a:xfrm>
          <a:prstGeom prst="roundRect">
            <a:avLst>
              <a:gd name="adj" fmla="val -642654"/>
            </a:avLst>
          </a:prstGeom>
          <a:solidFill>
            <a:srgbClr val="EFDDC1"/>
          </a:solidFill>
          <a:ln/>
        </p:spPr>
      </p:sp>
      <p:sp>
        <p:nvSpPr>
          <p:cNvPr id="8" name="Text 2"/>
          <p:cNvSpPr/>
          <p:nvPr/>
        </p:nvSpPr>
        <p:spPr>
          <a:xfrm>
            <a:off x="378427" y="2314456"/>
            <a:ext cx="3619165" cy="7673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042"/>
              </a:lnSpc>
            </a:pPr>
            <a:r>
              <a:rPr lang="en-US" sz="4500" b="0" dirty="0">
                <a:solidFill>
                  <a:srgbClr val="183264"/>
                </a:solidFill>
                <a:latin typeface="Rakkas" pitchFamily="34" charset="0"/>
                <a:ea typeface="Rakkas" pitchFamily="34" charset="-122"/>
                <a:cs typeface="Rakkas" pitchFamily="34" charset="-120"/>
              </a:rPr>
              <a:t>Conclusion</a:t>
            </a:r>
            <a:endParaRPr lang="en-US" sz="5700" dirty="0"/>
          </a:p>
        </p:txBody>
      </p:sp>
      <p:sp>
        <p:nvSpPr>
          <p:cNvPr id="9" name="Text 3"/>
          <p:cNvSpPr/>
          <p:nvPr/>
        </p:nvSpPr>
        <p:spPr>
          <a:xfrm>
            <a:off x="5165700" y="371474"/>
            <a:ext cx="404254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01</a:t>
            </a:r>
            <a:endParaRPr lang="en-US" sz="1275" dirty="0"/>
          </a:p>
        </p:txBody>
      </p:sp>
      <p:sp>
        <p:nvSpPr>
          <p:cNvPr id="10" name="Text 4"/>
          <p:cNvSpPr/>
          <p:nvPr/>
        </p:nvSpPr>
        <p:spPr>
          <a:xfrm>
            <a:off x="5622298" y="293089"/>
            <a:ext cx="2492648" cy="906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785"/>
              </a:lnSpc>
            </a:pPr>
            <a:r>
              <a:rPr lang="en-US" sz="1300" b="0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Initially, the full model has some insignificant values, thus removed them.</a:t>
            </a:r>
            <a:endParaRPr lang="en-US" sz="1275" dirty="0"/>
          </a:p>
          <a:p>
            <a:pPr algn="just">
              <a:lnSpc>
                <a:spcPts val="1785"/>
              </a:lnSpc>
            </a:pPr>
            <a:endParaRPr lang="en-US" sz="1275" dirty="0"/>
          </a:p>
        </p:txBody>
      </p:sp>
      <p:sp>
        <p:nvSpPr>
          <p:cNvPr id="11" name="Text 5"/>
          <p:cNvSpPr/>
          <p:nvPr/>
        </p:nvSpPr>
        <p:spPr>
          <a:xfrm>
            <a:off x="5632405" y="1107106"/>
            <a:ext cx="2472519" cy="1133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785"/>
              </a:lnSpc>
            </a:pPr>
            <a:r>
              <a:rPr lang="en-US" sz="1300" b="0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Then checked  multicollinearity, and after finding multicollinearity, tried couple of different models, which haven't helped in improving the model.  </a:t>
            </a:r>
            <a:endParaRPr lang="en-US" sz="1275" dirty="0"/>
          </a:p>
        </p:txBody>
      </p:sp>
      <p:sp>
        <p:nvSpPr>
          <p:cNvPr id="12" name="Text 6"/>
          <p:cNvSpPr/>
          <p:nvPr/>
        </p:nvSpPr>
        <p:spPr>
          <a:xfrm>
            <a:off x="5165700" y="1106786"/>
            <a:ext cx="404254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02</a:t>
            </a:r>
            <a:endParaRPr lang="en-US" sz="1275" dirty="0"/>
          </a:p>
        </p:txBody>
      </p:sp>
      <p:sp>
        <p:nvSpPr>
          <p:cNvPr id="13" name="Text 7"/>
          <p:cNvSpPr/>
          <p:nvPr/>
        </p:nvSpPr>
        <p:spPr>
          <a:xfrm>
            <a:off x="5622292" y="3237058"/>
            <a:ext cx="2472594" cy="453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785"/>
              </a:lnSpc>
            </a:pPr>
            <a:r>
              <a:rPr lang="en-US" sz="1300" b="0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Even after boxcox transformation the model didn't improve much.</a:t>
            </a:r>
            <a:endParaRPr lang="en-US" sz="1275" dirty="0"/>
          </a:p>
        </p:txBody>
      </p:sp>
      <p:sp>
        <p:nvSpPr>
          <p:cNvPr id="14" name="Text 8"/>
          <p:cNvSpPr/>
          <p:nvPr/>
        </p:nvSpPr>
        <p:spPr>
          <a:xfrm>
            <a:off x="5165700" y="2313901"/>
            <a:ext cx="404254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03</a:t>
            </a:r>
            <a:endParaRPr lang="en-US" sz="1275" dirty="0"/>
          </a:p>
        </p:txBody>
      </p:sp>
      <p:sp>
        <p:nvSpPr>
          <p:cNvPr id="15" name="Text 9"/>
          <p:cNvSpPr/>
          <p:nvPr/>
        </p:nvSpPr>
        <p:spPr>
          <a:xfrm>
            <a:off x="5632405" y="2312619"/>
            <a:ext cx="2472519" cy="906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785"/>
              </a:lnSpc>
            </a:pPr>
            <a:r>
              <a:rPr lang="en-US" sz="1300" b="0" kern="0" spc="-24" dirty="0">
                <a:solidFill>
                  <a:srgbClr val="222222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Plotted error vs residuals plot inorder to find heteroscedasticity, even this didn’t help much, so went for box cox.</a:t>
            </a:r>
            <a:endParaRPr lang="en-US" sz="1275" dirty="0"/>
          </a:p>
        </p:txBody>
      </p:sp>
      <p:sp>
        <p:nvSpPr>
          <p:cNvPr id="16" name="Text 10"/>
          <p:cNvSpPr/>
          <p:nvPr/>
        </p:nvSpPr>
        <p:spPr>
          <a:xfrm>
            <a:off x="5225930" y="3239942"/>
            <a:ext cx="404254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04</a:t>
            </a:r>
            <a:endParaRPr lang="en-US" sz="1275" dirty="0"/>
          </a:p>
        </p:txBody>
      </p:sp>
      <p:sp>
        <p:nvSpPr>
          <p:cNvPr id="17" name="Text 11"/>
          <p:cNvSpPr/>
          <p:nvPr/>
        </p:nvSpPr>
        <p:spPr>
          <a:xfrm>
            <a:off x="5225930" y="3239942"/>
            <a:ext cx="404254" cy="22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04</a:t>
            </a:r>
            <a:endParaRPr lang="en-US" sz="1275" dirty="0"/>
          </a:p>
        </p:txBody>
      </p:sp>
      <p:sp>
        <p:nvSpPr>
          <p:cNvPr id="18" name="Text 12"/>
          <p:cNvSpPr/>
          <p:nvPr/>
        </p:nvSpPr>
        <p:spPr>
          <a:xfrm>
            <a:off x="5224392" y="3808984"/>
            <a:ext cx="190202" cy="2266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785"/>
              </a:lnSpc>
            </a:pPr>
            <a:r>
              <a:rPr lang="en-US" sz="1300" b="1" kern="0" spc="-24" dirty="0">
                <a:solidFill>
                  <a:srgbClr val="FF9F81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05</a:t>
            </a:r>
            <a:endParaRPr lang="en-US" sz="1275" dirty="0"/>
          </a:p>
        </p:txBody>
      </p:sp>
      <p:sp>
        <p:nvSpPr>
          <p:cNvPr id="19" name="Text 13"/>
          <p:cNvSpPr/>
          <p:nvPr/>
        </p:nvSpPr>
        <p:spPr>
          <a:xfrm>
            <a:off x="5625926" y="3808984"/>
            <a:ext cx="2489002" cy="453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85"/>
              </a:lnSpc>
            </a:pPr>
            <a:r>
              <a:rPr lang="en-US" sz="1300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S</a:t>
            </a:r>
            <a:r>
              <a:rPr lang="en-US" sz="1300" b="0" kern="0" spc="-24" dirty="0">
                <a:solidFill>
                  <a:srgbClr val="2B2B2B"/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o the final model is the reduced model with R2adj value is </a:t>
            </a:r>
            <a:r>
              <a:rPr lang="en-US" sz="1300" b="0" kern="0" spc="-24" dirty="0">
                <a:solidFill>
                  <a:schemeClr val="accent6">
                    <a:lumMod val="50000"/>
                  </a:schemeClr>
                </a:solidFill>
                <a:latin typeface="Karla" pitchFamily="34" charset="0"/>
                <a:ea typeface="Karla" pitchFamily="34" charset="-122"/>
                <a:cs typeface="Karla" pitchFamily="34" charset="-120"/>
              </a:rPr>
              <a:t>0.8158</a:t>
            </a:r>
            <a:endParaRPr lang="en-US" sz="1275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479</Words>
  <Application>Microsoft Macintosh PowerPoint</Application>
  <PresentationFormat>On-screen Show (16:9)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Karla</vt:lpstr>
      <vt:lpstr>Rakkas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Expectancy Analysis</dc:title>
  <dc:subject>PptxGenJS Presentation</dc:subject>
  <dc:creator>Pitch Software GmbH</dc:creator>
  <cp:lastModifiedBy>Bathini, Monish</cp:lastModifiedBy>
  <cp:revision>6</cp:revision>
  <dcterms:created xsi:type="dcterms:W3CDTF">2024-04-23T11:44:48Z</dcterms:created>
  <dcterms:modified xsi:type="dcterms:W3CDTF">2024-04-23T17:04:41Z</dcterms:modified>
</cp:coreProperties>
</file>